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10693400" cy="15122525"/>
  <p:notesSz cx="6858000" cy="9144000"/>
  <p:defaultText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3">
          <p15:clr>
            <a:srgbClr val="A4A3A4"/>
          </p15:clr>
        </p15:guide>
        <p15:guide id="2" pos="336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390" y="-2088"/>
      </p:cViewPr>
      <p:guideLst>
        <p:guide orient="horz" pos="4763"/>
        <p:guide pos="336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F5F75F-67F2-4154-A66F-5580E25AF690}" type="datetimeFigureOut">
              <a:rPr lang="el-GR" smtClean="0"/>
              <a:t>28/12/2023</a:t>
            </a:fld>
            <a:endParaRPr lang="el-GR"/>
          </a:p>
        </p:txBody>
      </p:sp>
      <p:sp>
        <p:nvSpPr>
          <p:cNvPr id="4" name="Θέση εικόνας διαφάνειας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D18627-8C06-4FCB-B4F1-AEFDA819EAB0}" type="slidenum">
              <a:rPr lang="el-GR" smtClean="0"/>
              <a:t>‹#›</a:t>
            </a:fld>
            <a:endParaRPr lang="el-GR"/>
          </a:p>
        </p:txBody>
      </p:sp>
    </p:spTree>
    <p:extLst>
      <p:ext uri="{BB962C8B-B14F-4D97-AF65-F5344CB8AC3E}">
        <p14:creationId xmlns:p14="http://schemas.microsoft.com/office/powerpoint/2010/main" val="326172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CD18627-8C06-4FCB-B4F1-AEFDA819EAB0}" type="slidenum">
              <a:rPr lang="el-GR" smtClean="0"/>
              <a:t>1</a:t>
            </a:fld>
            <a:endParaRPr lang="el-GR"/>
          </a:p>
        </p:txBody>
      </p:sp>
    </p:spTree>
    <p:extLst>
      <p:ext uri="{BB962C8B-B14F-4D97-AF65-F5344CB8AC3E}">
        <p14:creationId xmlns:p14="http://schemas.microsoft.com/office/powerpoint/2010/main" val="444663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802006" y="4697787"/>
            <a:ext cx="9089390" cy="3241542"/>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604010" y="8569432"/>
            <a:ext cx="7485380" cy="3864645"/>
          </a:xfrm>
        </p:spPr>
        <p:txBody>
          <a:bodyPr/>
          <a:lstStyle>
            <a:lvl1pPr marL="0" indent="0" algn="ctr">
              <a:buNone/>
              <a:defRPr>
                <a:solidFill>
                  <a:schemeClr val="tx1">
                    <a:tint val="75000"/>
                  </a:schemeClr>
                </a:solidFill>
              </a:defRPr>
            </a:lvl1pPr>
            <a:lvl2pPr marL="737134" indent="0" algn="ctr">
              <a:buNone/>
              <a:defRPr>
                <a:solidFill>
                  <a:schemeClr val="tx1">
                    <a:tint val="75000"/>
                  </a:schemeClr>
                </a:solidFill>
              </a:defRPr>
            </a:lvl2pPr>
            <a:lvl3pPr marL="1474268" indent="0" algn="ctr">
              <a:buNone/>
              <a:defRPr>
                <a:solidFill>
                  <a:schemeClr val="tx1">
                    <a:tint val="75000"/>
                  </a:schemeClr>
                </a:solidFill>
              </a:defRPr>
            </a:lvl3pPr>
            <a:lvl4pPr marL="2211403" indent="0" algn="ctr">
              <a:buNone/>
              <a:defRPr>
                <a:solidFill>
                  <a:schemeClr val="tx1">
                    <a:tint val="75000"/>
                  </a:schemeClr>
                </a:solidFill>
              </a:defRPr>
            </a:lvl4pPr>
            <a:lvl5pPr marL="2948537" indent="0" algn="ctr">
              <a:buNone/>
              <a:defRPr>
                <a:solidFill>
                  <a:schemeClr val="tx1">
                    <a:tint val="75000"/>
                  </a:schemeClr>
                </a:solidFill>
              </a:defRPr>
            </a:lvl5pPr>
            <a:lvl6pPr marL="3685670" indent="0" algn="ctr">
              <a:buNone/>
              <a:defRPr>
                <a:solidFill>
                  <a:schemeClr val="tx1">
                    <a:tint val="75000"/>
                  </a:schemeClr>
                </a:solidFill>
              </a:defRPr>
            </a:lvl6pPr>
            <a:lvl7pPr marL="4422805" indent="0" algn="ctr">
              <a:buNone/>
              <a:defRPr>
                <a:solidFill>
                  <a:schemeClr val="tx1">
                    <a:tint val="75000"/>
                  </a:schemeClr>
                </a:solidFill>
              </a:defRPr>
            </a:lvl7pPr>
            <a:lvl8pPr marL="5159938" indent="0" algn="ctr">
              <a:buNone/>
              <a:defRPr>
                <a:solidFill>
                  <a:schemeClr val="tx1">
                    <a:tint val="75000"/>
                  </a:schemeClr>
                </a:solidFill>
              </a:defRPr>
            </a:lvl8pPr>
            <a:lvl9pPr marL="5897072"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28/12/2023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28/12/2023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844705" y="9717626"/>
            <a:ext cx="9089390" cy="3003501"/>
          </a:xfrm>
        </p:spPr>
        <p:txBody>
          <a:bodyPr anchor="t"/>
          <a:lstStyle>
            <a:lvl1pPr algn="l">
              <a:defRPr sz="6500" b="1" cap="all"/>
            </a:lvl1pPr>
          </a:lstStyle>
          <a:p>
            <a:r>
              <a:rPr lang="el-GR"/>
              <a:t>Kλικ για επεξεργασία του τίτλου</a:t>
            </a:r>
          </a:p>
        </p:txBody>
      </p:sp>
      <p:sp>
        <p:nvSpPr>
          <p:cNvPr id="3" name="2 - Θέση κειμένου"/>
          <p:cNvSpPr>
            <a:spLocks noGrp="1"/>
          </p:cNvSpPr>
          <p:nvPr>
            <p:ph type="body" idx="1"/>
          </p:nvPr>
        </p:nvSpPr>
        <p:spPr>
          <a:xfrm>
            <a:off x="844705" y="6409575"/>
            <a:ext cx="9089390" cy="3308051"/>
          </a:xfrm>
        </p:spPr>
        <p:txBody>
          <a:bodyPr anchor="b"/>
          <a:lstStyle>
            <a:lvl1pPr marL="0" indent="0">
              <a:buNone/>
              <a:defRPr sz="3200">
                <a:solidFill>
                  <a:schemeClr val="tx1">
                    <a:tint val="75000"/>
                  </a:schemeClr>
                </a:solidFill>
              </a:defRPr>
            </a:lvl1pPr>
            <a:lvl2pPr marL="737134" indent="0">
              <a:buNone/>
              <a:defRPr sz="2900">
                <a:solidFill>
                  <a:schemeClr val="tx1">
                    <a:tint val="75000"/>
                  </a:schemeClr>
                </a:solidFill>
              </a:defRPr>
            </a:lvl2pPr>
            <a:lvl3pPr marL="1474268" indent="0">
              <a:buNone/>
              <a:defRPr sz="2500">
                <a:solidFill>
                  <a:schemeClr val="tx1">
                    <a:tint val="75000"/>
                  </a:schemeClr>
                </a:solidFill>
              </a:defRPr>
            </a:lvl3pPr>
            <a:lvl4pPr marL="2211403" indent="0">
              <a:buNone/>
              <a:defRPr sz="2300">
                <a:solidFill>
                  <a:schemeClr val="tx1">
                    <a:tint val="75000"/>
                  </a:schemeClr>
                </a:solidFill>
              </a:defRPr>
            </a:lvl4pPr>
            <a:lvl5pPr marL="2948537" indent="0">
              <a:buNone/>
              <a:defRPr sz="2300">
                <a:solidFill>
                  <a:schemeClr val="tx1">
                    <a:tint val="75000"/>
                  </a:schemeClr>
                </a:solidFill>
              </a:defRPr>
            </a:lvl5pPr>
            <a:lvl6pPr marL="3685670" indent="0">
              <a:buNone/>
              <a:defRPr sz="2300">
                <a:solidFill>
                  <a:schemeClr val="tx1">
                    <a:tint val="75000"/>
                  </a:schemeClr>
                </a:solidFill>
              </a:defRPr>
            </a:lvl6pPr>
            <a:lvl7pPr marL="4422805" indent="0">
              <a:buNone/>
              <a:defRPr sz="2300">
                <a:solidFill>
                  <a:schemeClr val="tx1">
                    <a:tint val="75000"/>
                  </a:schemeClr>
                </a:solidFill>
              </a:defRPr>
            </a:lvl7pPr>
            <a:lvl8pPr marL="5159938" indent="0">
              <a:buNone/>
              <a:defRPr sz="2300">
                <a:solidFill>
                  <a:schemeClr val="tx1">
                    <a:tint val="75000"/>
                  </a:schemeClr>
                </a:solidFill>
              </a:defRPr>
            </a:lvl8pPr>
            <a:lvl9pPr marL="5897072" indent="0">
              <a:buNone/>
              <a:defRPr sz="23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28/12/2023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560662"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5703147"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28/12/2023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534671" y="605605"/>
            <a:ext cx="9624060" cy="2520421"/>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534672" y="3385066"/>
            <a:ext cx="4724775"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534672" y="4795800"/>
            <a:ext cx="4724775"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5432100" y="3385066"/>
            <a:ext cx="4726632"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5432100" y="4795800"/>
            <a:ext cx="4726632"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1123018E-230E-479C-96EF-48C6CCCA17DE}" type="datetimeFigureOut">
              <a:rPr lang="el-GR" smtClean="0"/>
              <a:pPr/>
              <a:t>28/12/2023</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1123018E-230E-479C-96EF-48C6CCCA17DE}" type="datetimeFigureOut">
              <a:rPr lang="el-GR" smtClean="0"/>
              <a:pPr/>
              <a:t>28/12/2023</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1123018E-230E-479C-96EF-48C6CCCA17DE}" type="datetimeFigureOut">
              <a:rPr lang="el-GR" smtClean="0"/>
              <a:pPr/>
              <a:t>28/12/2023</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34671" y="602100"/>
            <a:ext cx="3518056" cy="2562428"/>
          </a:xfrm>
        </p:spPr>
        <p:txBody>
          <a:bodyPr anchor="b"/>
          <a:lstStyle>
            <a:lvl1pPr algn="l">
              <a:defRPr sz="3200" b="1"/>
            </a:lvl1pPr>
          </a:lstStyle>
          <a:p>
            <a:r>
              <a:rPr lang="el-GR"/>
              <a:t>Kλικ για επεξεργασία του τίτλου</a:t>
            </a:r>
          </a:p>
        </p:txBody>
      </p:sp>
      <p:sp>
        <p:nvSpPr>
          <p:cNvPr id="3" name="2 - Θέση περιεχομένου"/>
          <p:cNvSpPr>
            <a:spLocks noGrp="1"/>
          </p:cNvSpPr>
          <p:nvPr>
            <p:ph idx="1"/>
          </p:nvPr>
        </p:nvSpPr>
        <p:spPr>
          <a:xfrm>
            <a:off x="4180821" y="602102"/>
            <a:ext cx="5977908" cy="12906656"/>
          </a:xfrm>
        </p:spPr>
        <p:txBody>
          <a:bodyPr/>
          <a:lstStyle>
            <a:lvl1pPr>
              <a:defRPr sz="5200"/>
            </a:lvl1pPr>
            <a:lvl2pPr>
              <a:defRPr sz="4500"/>
            </a:lvl2pPr>
            <a:lvl3pPr>
              <a:defRPr sz="3900"/>
            </a:lvl3pPr>
            <a:lvl4pPr>
              <a:defRPr sz="3200"/>
            </a:lvl4pPr>
            <a:lvl5pPr>
              <a:defRPr sz="3200"/>
            </a:lvl5pPr>
            <a:lvl6pPr>
              <a:defRPr sz="3200"/>
            </a:lvl6pPr>
            <a:lvl7pPr>
              <a:defRPr sz="3200"/>
            </a:lvl7pPr>
            <a:lvl8pPr>
              <a:defRPr sz="3200"/>
            </a:lvl8pPr>
            <a:lvl9pPr>
              <a:defRPr sz="32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534671" y="3164531"/>
            <a:ext cx="3518056" cy="10344228"/>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28/12/2023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095982" y="10585768"/>
            <a:ext cx="6416040" cy="1249710"/>
          </a:xfrm>
        </p:spPr>
        <p:txBody>
          <a:bodyPr anchor="b"/>
          <a:lstStyle>
            <a:lvl1pPr algn="l">
              <a:defRPr sz="3200" b="1"/>
            </a:lvl1pPr>
          </a:lstStyle>
          <a:p>
            <a:r>
              <a:rPr lang="el-GR"/>
              <a:t>Kλικ για επεξεργασία του τίτλου</a:t>
            </a:r>
          </a:p>
        </p:txBody>
      </p:sp>
      <p:sp>
        <p:nvSpPr>
          <p:cNvPr id="3" name="2 - Θέση εικόνας"/>
          <p:cNvSpPr>
            <a:spLocks noGrp="1"/>
          </p:cNvSpPr>
          <p:nvPr>
            <p:ph type="pic" idx="1"/>
          </p:nvPr>
        </p:nvSpPr>
        <p:spPr>
          <a:xfrm>
            <a:off x="2095982" y="1351227"/>
            <a:ext cx="6416040" cy="9073515"/>
          </a:xfrm>
        </p:spPr>
        <p:txBody>
          <a:bodyPr/>
          <a:lstStyle>
            <a:lvl1pPr marL="0" indent="0">
              <a:buNone/>
              <a:defRPr sz="5200"/>
            </a:lvl1pPr>
            <a:lvl2pPr marL="737134" indent="0">
              <a:buNone/>
              <a:defRPr sz="4500"/>
            </a:lvl2pPr>
            <a:lvl3pPr marL="1474268" indent="0">
              <a:buNone/>
              <a:defRPr sz="3900"/>
            </a:lvl3pPr>
            <a:lvl4pPr marL="2211403" indent="0">
              <a:buNone/>
              <a:defRPr sz="3200"/>
            </a:lvl4pPr>
            <a:lvl5pPr marL="2948537" indent="0">
              <a:buNone/>
              <a:defRPr sz="3200"/>
            </a:lvl5pPr>
            <a:lvl6pPr marL="3685670" indent="0">
              <a:buNone/>
              <a:defRPr sz="3200"/>
            </a:lvl6pPr>
            <a:lvl7pPr marL="4422805" indent="0">
              <a:buNone/>
              <a:defRPr sz="3200"/>
            </a:lvl7pPr>
            <a:lvl8pPr marL="5159938" indent="0">
              <a:buNone/>
              <a:defRPr sz="3200"/>
            </a:lvl8pPr>
            <a:lvl9pPr marL="5897072" indent="0">
              <a:buNone/>
              <a:defRPr sz="3200"/>
            </a:lvl9pPr>
          </a:lstStyle>
          <a:p>
            <a:endParaRPr lang="el-GR"/>
          </a:p>
        </p:txBody>
      </p:sp>
      <p:sp>
        <p:nvSpPr>
          <p:cNvPr id="4" name="3 - Θέση κειμένου"/>
          <p:cNvSpPr>
            <a:spLocks noGrp="1"/>
          </p:cNvSpPr>
          <p:nvPr>
            <p:ph type="body" sz="half" idx="2"/>
          </p:nvPr>
        </p:nvSpPr>
        <p:spPr>
          <a:xfrm>
            <a:off x="2095982" y="11835480"/>
            <a:ext cx="6416040" cy="1774795"/>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28/12/2023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28/12/2023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140723" y="1130693"/>
            <a:ext cx="2526686" cy="24084021"/>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560663" y="1130693"/>
            <a:ext cx="7401839" cy="24084021"/>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28/12/2023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534671" y="605605"/>
            <a:ext cx="9624060" cy="2520421"/>
          </a:xfrm>
          <a:prstGeom prst="rect">
            <a:avLst/>
          </a:prstGeom>
        </p:spPr>
        <p:txBody>
          <a:bodyPr vert="horz" lIns="147427" tIns="73713" rIns="147427" bIns="73713"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534671" y="3528591"/>
            <a:ext cx="9624060" cy="9980167"/>
          </a:xfrm>
          <a:prstGeom prst="rect">
            <a:avLst/>
          </a:prstGeom>
        </p:spPr>
        <p:txBody>
          <a:bodyPr vert="horz" lIns="147427" tIns="73713" rIns="147427" bIns="73713"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534671" y="14016343"/>
            <a:ext cx="2495127" cy="805135"/>
          </a:xfrm>
          <a:prstGeom prst="rect">
            <a:avLst/>
          </a:prstGeom>
        </p:spPr>
        <p:txBody>
          <a:bodyPr vert="horz" lIns="147427" tIns="73713" rIns="147427" bIns="73713" rtlCol="0" anchor="ctr"/>
          <a:lstStyle>
            <a:lvl1pPr algn="l">
              <a:defRPr sz="2000">
                <a:solidFill>
                  <a:schemeClr val="tx1">
                    <a:tint val="75000"/>
                  </a:schemeClr>
                </a:solidFill>
              </a:defRPr>
            </a:lvl1pPr>
          </a:lstStyle>
          <a:p>
            <a:fld id="{1123018E-230E-479C-96EF-48C6CCCA17DE}" type="datetimeFigureOut">
              <a:rPr lang="el-GR" smtClean="0"/>
              <a:pPr/>
              <a:t>28/12/2023</a:t>
            </a:fld>
            <a:endParaRPr lang="el-GR"/>
          </a:p>
        </p:txBody>
      </p:sp>
      <p:sp>
        <p:nvSpPr>
          <p:cNvPr id="5" name="4 - Θέση υποσέλιδου"/>
          <p:cNvSpPr>
            <a:spLocks noGrp="1"/>
          </p:cNvSpPr>
          <p:nvPr>
            <p:ph type="ftr" sz="quarter" idx="3"/>
          </p:nvPr>
        </p:nvSpPr>
        <p:spPr>
          <a:xfrm>
            <a:off x="3653580" y="14016343"/>
            <a:ext cx="3386244" cy="805135"/>
          </a:xfrm>
          <a:prstGeom prst="rect">
            <a:avLst/>
          </a:prstGeom>
        </p:spPr>
        <p:txBody>
          <a:bodyPr vert="horz" lIns="147427" tIns="73713" rIns="147427" bIns="73713" rtlCol="0" anchor="ctr"/>
          <a:lstStyle>
            <a:lvl1pPr algn="ctr">
              <a:defRPr sz="20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7663604" y="14016343"/>
            <a:ext cx="2495127" cy="805135"/>
          </a:xfrm>
          <a:prstGeom prst="rect">
            <a:avLst/>
          </a:prstGeom>
        </p:spPr>
        <p:txBody>
          <a:bodyPr vert="horz" lIns="147427" tIns="73713" rIns="147427" bIns="73713" rtlCol="0" anchor="ctr"/>
          <a:lstStyle>
            <a:lvl1pPr algn="r">
              <a:defRPr sz="2000">
                <a:solidFill>
                  <a:schemeClr val="tx1">
                    <a:tint val="75000"/>
                  </a:schemeClr>
                </a:solidFill>
              </a:defRPr>
            </a:lvl1pPr>
          </a:lstStyle>
          <a:p>
            <a:fld id="{55D5A5A8-8373-49FE-AC13-E47C924AA95B}" type="slidenum">
              <a:rPr lang="el-GR" smtClean="0"/>
              <a:pPr/>
              <a:t>‹#›</a:t>
            </a:fld>
            <a:endParaRPr lang="el-G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73154"/>
            <a:ext cx="10693400" cy="1497621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4268" rtl="0" eaLnBrk="1" latinLnBrk="0" hangingPunct="1">
        <a:spcBef>
          <a:spcPct val="0"/>
        </a:spcBef>
        <a:buNone/>
        <a:defRPr sz="7100" kern="1200">
          <a:solidFill>
            <a:schemeClr val="tx1"/>
          </a:solidFill>
          <a:latin typeface="+mj-lt"/>
          <a:ea typeface="+mj-ea"/>
          <a:cs typeface="+mj-cs"/>
        </a:defRPr>
      </a:lvl1pPr>
    </p:titleStyle>
    <p:bodyStyle>
      <a:lvl1pPr marL="552850" indent="-552850" algn="l" defTabSz="1474268" rtl="0" eaLnBrk="1" latinLnBrk="0" hangingPunct="1">
        <a:spcBef>
          <a:spcPct val="20000"/>
        </a:spcBef>
        <a:buFont typeface="Arial" pitchFamily="34" charset="0"/>
        <a:buChar char="•"/>
        <a:defRPr sz="5200" kern="1200">
          <a:solidFill>
            <a:schemeClr val="tx1"/>
          </a:solidFill>
          <a:latin typeface="+mn-lt"/>
          <a:ea typeface="+mn-ea"/>
          <a:cs typeface="+mn-cs"/>
        </a:defRPr>
      </a:lvl1pPr>
      <a:lvl2pPr marL="1197843" indent="-460710" algn="l" defTabSz="1474268" rtl="0" eaLnBrk="1" latinLnBrk="0" hangingPunct="1">
        <a:spcBef>
          <a:spcPct val="20000"/>
        </a:spcBef>
        <a:buFont typeface="Arial" pitchFamily="34" charset="0"/>
        <a:buChar char="–"/>
        <a:defRPr sz="4500" kern="1200">
          <a:solidFill>
            <a:schemeClr val="tx1"/>
          </a:solidFill>
          <a:latin typeface="+mn-lt"/>
          <a:ea typeface="+mn-ea"/>
          <a:cs typeface="+mn-cs"/>
        </a:defRPr>
      </a:lvl2pPr>
      <a:lvl3pPr marL="1842835" indent="-368567" algn="l" defTabSz="1474268" rtl="0" eaLnBrk="1" latinLnBrk="0" hangingPunct="1">
        <a:spcBef>
          <a:spcPct val="20000"/>
        </a:spcBef>
        <a:buFont typeface="Arial" pitchFamily="34" charset="0"/>
        <a:buChar char="•"/>
        <a:defRPr sz="3900" kern="1200">
          <a:solidFill>
            <a:schemeClr val="tx1"/>
          </a:solidFill>
          <a:latin typeface="+mn-lt"/>
          <a:ea typeface="+mn-ea"/>
          <a:cs typeface="+mn-cs"/>
        </a:defRPr>
      </a:lvl3pPr>
      <a:lvl4pPr marL="257997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317103"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54237"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91372"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528505"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6564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820292" y="4695458"/>
            <a:ext cx="9145016" cy="1569660"/>
          </a:xfrm>
          <a:prstGeom prst="rect">
            <a:avLst/>
          </a:prstGeom>
          <a:noFill/>
        </p:spPr>
        <p:txBody>
          <a:bodyPr wrap="square" rtlCol="0">
            <a:spAutoFit/>
          </a:bodyPr>
          <a:lstStyle/>
          <a:p>
            <a:pPr algn="just"/>
            <a:r>
              <a:rPr lang="en-US" sz="1200" dirty="0">
                <a:solidFill>
                  <a:srgbClr val="002060"/>
                </a:solidFill>
                <a:latin typeface="Verdana" pitchFamily="34" charset="0"/>
                <a:ea typeface="Verdana" pitchFamily="34" charset="0"/>
                <a:cs typeface="Verdana" pitchFamily="34" charset="0"/>
              </a:rPr>
              <a:t>The enterprise VLACHOS EVAGGELOS &amp; SIA O.E. based in ATHENS region, has joined the Action “Competitiveness Toolbox” with a total budget of  </a:t>
            </a:r>
            <a:r>
              <a:rPr lang="en-US" sz="1200" b="1" dirty="0">
                <a:solidFill>
                  <a:srgbClr val="002060"/>
                </a:solidFill>
                <a:latin typeface="Verdana" pitchFamily="34" charset="0"/>
                <a:ea typeface="Verdana" pitchFamily="34" charset="0"/>
                <a:cs typeface="Verdana" pitchFamily="34" charset="0"/>
              </a:rPr>
              <a:t>400 million €</a:t>
            </a:r>
            <a:r>
              <a:rPr lang="en-US" sz="1200" dirty="0">
                <a:solidFill>
                  <a:srgbClr val="002060"/>
                </a:solidFill>
                <a:latin typeface="Verdana" pitchFamily="34" charset="0"/>
                <a:ea typeface="Verdana" pitchFamily="34" charset="0"/>
                <a:cs typeface="Verdana" pitchFamily="34" charset="0"/>
              </a:rPr>
              <a:t>. The Action aims at supporting existing small and very small enterprises, in order to upgrade and improve their competitive position in domestic and international markets, by investing in the modernization of their production equipment and by adopting product certifications. </a:t>
            </a:r>
          </a:p>
          <a:p>
            <a:pPr algn="just"/>
            <a:endParaRPr lang="en-US" sz="1200" dirty="0">
              <a:solidFill>
                <a:srgbClr val="002060"/>
              </a:solidFill>
              <a:latin typeface="Verdana" pitchFamily="34" charset="0"/>
              <a:ea typeface="Verdana" pitchFamily="34" charset="0"/>
              <a:cs typeface="Verdana" pitchFamily="34" charset="0"/>
            </a:endParaRPr>
          </a:p>
          <a:p>
            <a:pPr algn="just"/>
            <a:endParaRPr lang="el-GR" sz="1200" dirty="0">
              <a:solidFill>
                <a:srgbClr val="002060"/>
              </a:solidFill>
              <a:latin typeface="Verdana" pitchFamily="34" charset="0"/>
              <a:ea typeface="Verdana" pitchFamily="34" charset="0"/>
              <a:cs typeface="Verdana" pitchFamily="34" charset="0"/>
            </a:endParaRPr>
          </a:p>
          <a:p>
            <a:pPr algn="just"/>
            <a:r>
              <a:rPr lang="en-US" sz="1200" dirty="0">
                <a:solidFill>
                  <a:srgbClr val="002060"/>
                </a:solidFill>
                <a:latin typeface="Verdana" pitchFamily="34" charset="0"/>
                <a:ea typeface="Verdana" pitchFamily="34" charset="0"/>
                <a:cs typeface="Verdana" pitchFamily="34" charset="0"/>
              </a:rPr>
              <a:t>The investment’s total budget is 200.000,00 € out of </a:t>
            </a:r>
            <a:r>
              <a:rPr lang="en-US" sz="1200">
                <a:solidFill>
                  <a:srgbClr val="002060"/>
                </a:solidFill>
                <a:latin typeface="Verdana" pitchFamily="34" charset="0"/>
                <a:ea typeface="Verdana" pitchFamily="34" charset="0"/>
                <a:cs typeface="Verdana" pitchFamily="34" charset="0"/>
              </a:rPr>
              <a:t>which 100.000,00 </a:t>
            </a:r>
            <a:r>
              <a:rPr lang="en-US" sz="1200" dirty="0">
                <a:solidFill>
                  <a:srgbClr val="002060"/>
                </a:solidFill>
                <a:latin typeface="Verdana" pitchFamily="34" charset="0"/>
                <a:ea typeface="Verdana" pitchFamily="34" charset="0"/>
                <a:cs typeface="Verdana" pitchFamily="34" charset="0"/>
              </a:rPr>
              <a:t>€  is public expenditure.  The Action is co-financed by Greece and the European Union - European Regional Development Fund.</a:t>
            </a:r>
          </a:p>
        </p:txBody>
      </p:sp>
      <p:sp>
        <p:nvSpPr>
          <p:cNvPr id="6" name="5 - TextBox"/>
          <p:cNvSpPr txBox="1"/>
          <p:nvPr/>
        </p:nvSpPr>
        <p:spPr>
          <a:xfrm>
            <a:off x="810196" y="6337126"/>
            <a:ext cx="9217024" cy="6001643"/>
          </a:xfrm>
          <a:prstGeom prst="rect">
            <a:avLst/>
          </a:prstGeom>
          <a:noFill/>
        </p:spPr>
        <p:txBody>
          <a:bodyPr wrap="square" rtlCol="0">
            <a:spAutoFit/>
          </a:bodyPr>
          <a:lstStyle/>
          <a:p>
            <a:pPr>
              <a:lnSpc>
                <a:spcPct val="150000"/>
              </a:lnSpc>
            </a:pPr>
            <a:r>
              <a:rPr lang="en-US" sz="1200" b="1" dirty="0">
                <a:solidFill>
                  <a:srgbClr val="002060"/>
                </a:solidFill>
                <a:latin typeface="Verdana" pitchFamily="34" charset="0"/>
                <a:ea typeface="Verdana" pitchFamily="34" charset="0"/>
                <a:cs typeface="Verdana" pitchFamily="34" charset="0"/>
              </a:rPr>
              <a:t>The approved co-financed Business Plan includes investments on the following categories:</a:t>
            </a: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Machinery – Equipment </a:t>
            </a: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Quality system, Standardization, Certifications </a:t>
            </a:r>
            <a:r>
              <a:rPr lang="en-US" sz="1200" dirty="0" err="1">
                <a:solidFill>
                  <a:srgbClr val="002060"/>
                </a:solidFill>
                <a:latin typeface="Verdana" pitchFamily="34" charset="0"/>
                <a:ea typeface="Verdana" pitchFamily="34" charset="0"/>
                <a:cs typeface="Verdana" pitchFamily="34" charset="0"/>
              </a:rPr>
              <a:t>etc</a:t>
            </a:r>
            <a:r>
              <a:rPr lang="en-US" sz="1200" dirty="0">
                <a:solidFill>
                  <a:srgbClr val="002060"/>
                </a:solidFill>
                <a:latin typeface="Verdana" pitchFamily="34" charset="0"/>
                <a:ea typeface="Verdana" pitchFamily="34" charset="0"/>
                <a:cs typeface="Verdana" pitchFamily="34" charset="0"/>
              </a:rPr>
              <a:t> (up to 100% of the total budget)</a:t>
            </a: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Means of transportation</a:t>
            </a: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Packaging &amp; Branding</a:t>
            </a: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Digital Promotion</a:t>
            </a: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Wage cost for new personnel</a:t>
            </a:r>
          </a:p>
          <a:p>
            <a:endParaRPr lang="en-US" sz="1200" dirty="0">
              <a:solidFill>
                <a:srgbClr val="002060"/>
              </a:solidFill>
              <a:latin typeface="Verdana" pitchFamily="34" charset="0"/>
              <a:ea typeface="Verdana" pitchFamily="34" charset="0"/>
              <a:cs typeface="Verdana" pitchFamily="34" charset="0"/>
            </a:endParaRPr>
          </a:p>
          <a:p>
            <a:pPr lvl="0">
              <a:lnSpc>
                <a:spcPct val="150000"/>
              </a:lnSpc>
            </a:pPr>
            <a:r>
              <a:rPr lang="en-US" sz="1200" b="1" dirty="0">
                <a:solidFill>
                  <a:srgbClr val="002060"/>
                </a:solidFill>
                <a:latin typeface="Verdana" pitchFamily="34" charset="0"/>
                <a:ea typeface="Verdana" pitchFamily="34" charset="0"/>
                <a:cs typeface="Verdana" pitchFamily="34" charset="0"/>
              </a:rPr>
              <a:t>Through the participation in the Action, the enterprise achieved:</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Competitiveness improvement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Increase of profitability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Reinforcement of an extrovert business profile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Market expenditure by adopting new products and services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Creation of better quality products and services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Increase of productivity and improvement of operational procedures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Entrepreneurship Reinforcement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Creation/ retention of jobs</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Other …………………………………………………………</a:t>
            </a:r>
          </a:p>
          <a:p>
            <a:pPr lvl="0">
              <a:lnSpc>
                <a:spcPct val="150000"/>
              </a:lnSpc>
              <a:buFont typeface="Wingdings" pitchFamily="2" charset="2"/>
              <a:buChar char="ü"/>
            </a:pPr>
            <a:endParaRPr lang="en-US" sz="1200" dirty="0">
              <a:solidFill>
                <a:srgbClr val="002060"/>
              </a:solidFill>
              <a:latin typeface="Verdana" pitchFamily="34" charset="0"/>
              <a:ea typeface="Verdana" pitchFamily="34" charset="0"/>
              <a:cs typeface="Verdana" pitchFamily="34" charset="0"/>
            </a:endParaRPr>
          </a:p>
          <a:p>
            <a:pPr lvl="0">
              <a:lnSpc>
                <a:spcPct val="150000"/>
              </a:lnSpc>
            </a:pPr>
            <a:r>
              <a:rPr lang="en-US" sz="1200" dirty="0">
                <a:solidFill>
                  <a:srgbClr val="002060"/>
                </a:solidFill>
                <a:latin typeface="Verdana" pitchFamily="34" charset="0"/>
                <a:ea typeface="Verdana" pitchFamily="34" charset="0"/>
                <a:cs typeface="Verdana" pitchFamily="34" charset="0"/>
              </a:rPr>
              <a:t>The support of </a:t>
            </a:r>
            <a:r>
              <a:rPr lang="en-US" sz="1200" dirty="0" err="1">
                <a:solidFill>
                  <a:srgbClr val="002060"/>
                </a:solidFill>
                <a:latin typeface="Verdana" pitchFamily="34" charset="0"/>
                <a:ea typeface="Verdana" pitchFamily="34" charset="0"/>
                <a:cs typeface="Verdana" pitchFamily="34" charset="0"/>
              </a:rPr>
              <a:t>EPAnEK</a:t>
            </a:r>
            <a:r>
              <a:rPr lang="en-US" sz="1200" dirty="0">
                <a:solidFill>
                  <a:srgbClr val="002060"/>
                </a:solidFill>
                <a:latin typeface="Verdana" pitchFamily="34" charset="0"/>
                <a:ea typeface="Verdana" pitchFamily="34" charset="0"/>
                <a:cs typeface="Verdana" pitchFamily="34" charset="0"/>
              </a:rPr>
              <a:t> proved beneficial, not only for the enterprise but for the competitiveness of the national as well as the local economy. </a:t>
            </a:r>
            <a:endParaRPr lang="el-GR" sz="1200" dirty="0">
              <a:solidFill>
                <a:srgbClr val="002060"/>
              </a:solidFill>
              <a:latin typeface="Verdana" pitchFamily="34" charset="0"/>
              <a:ea typeface="Verdana" pitchFamily="34" charset="0"/>
              <a:cs typeface="Verdana" pitchFamily="34" charset="0"/>
            </a:endParaRPr>
          </a:p>
        </p:txBody>
      </p:sp>
    </p:spTree>
  </p:cSld>
  <p:clrMapOvr>
    <a:masterClrMapping/>
  </p:clrMapOvr>
  <p:transition spd="med"/>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429</TotalTime>
  <Words>241</Words>
  <Application>Microsoft Office PowerPoint</Application>
  <PresentationFormat>Προσαρμογή</PresentationFormat>
  <Paragraphs>25</Paragraphs>
  <Slides>1</Slides>
  <Notes>1</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vt:i4>
      </vt:variant>
    </vt:vector>
  </HeadingPairs>
  <TitlesOfParts>
    <vt:vector size="6" baseType="lpstr">
      <vt:lpstr>Arial</vt:lpstr>
      <vt:lpstr>Calibri</vt:lpstr>
      <vt:lpstr>Verdana</vt:lpstr>
      <vt:lpstr>Wingdings</vt:lpstr>
      <vt:lpstr>Θέμα του Office</vt:lpstr>
      <vt:lpstr>Παρουσίαση του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Sotiris Katselos</dc:creator>
  <cp:lastModifiedBy>Vaia Apostolopoulou</cp:lastModifiedBy>
  <cp:revision>53</cp:revision>
  <dcterms:created xsi:type="dcterms:W3CDTF">2018-02-13T12:16:57Z</dcterms:created>
  <dcterms:modified xsi:type="dcterms:W3CDTF">2023-12-28T11:38:10Z</dcterms:modified>
</cp:coreProperties>
</file>